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8" r:id="rId4"/>
    <p:sldId id="257" r:id="rId5"/>
    <p:sldId id="271" r:id="rId6"/>
    <p:sldId id="267" r:id="rId7"/>
    <p:sldId id="270" r:id="rId8"/>
    <p:sldId id="268" r:id="rId9"/>
    <p:sldId id="260" r:id="rId10"/>
    <p:sldId id="261" r:id="rId11"/>
    <p:sldId id="279" r:id="rId12"/>
    <p:sldId id="272" r:id="rId13"/>
    <p:sldId id="273" r:id="rId14"/>
    <p:sldId id="274" r:id="rId15"/>
    <p:sldId id="275" r:id="rId16"/>
    <p:sldId id="276" r:id="rId17"/>
    <p:sldId id="277" r:id="rId18"/>
    <p:sldId id="278" r:id="rId19"/>
    <p:sldId id="262" r:id="rId20"/>
    <p:sldId id="263" r:id="rId21"/>
    <p:sldId id="265" r:id="rId22"/>
    <p:sldId id="280"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6447"/>
  </p:normalViewPr>
  <p:slideViewPr>
    <p:cSldViewPr snapToGrid="0" snapToObjects="1">
      <p:cViewPr varScale="1">
        <p:scale>
          <a:sx n="114" d="100"/>
          <a:sy n="114" d="100"/>
        </p:scale>
        <p:origin x="192" y="1480"/>
      </p:cViewPr>
      <p:guideLst/>
    </p:cSldViewPr>
  </p:slideViewPr>
  <p:outlineViewPr>
    <p:cViewPr>
      <p:scale>
        <a:sx n="33" d="100"/>
        <a:sy n="33" d="100"/>
      </p:scale>
      <p:origin x="0" y="0"/>
    </p:cViewPr>
  </p:outlineViewPr>
  <p:notesTextViewPr>
    <p:cViewPr>
      <p:scale>
        <a:sx n="1" d="1"/>
        <a:sy n="1" d="1"/>
      </p:scale>
      <p:origin x="0" y="-352"/>
    </p:cViewPr>
  </p:notesTextViewPr>
  <p:sorterViewPr>
    <p:cViewPr>
      <p:scale>
        <a:sx n="66" d="100"/>
        <a:sy n="66" d="100"/>
      </p:scale>
      <p:origin x="0" y="0"/>
    </p:cViewPr>
  </p:sorterViewPr>
  <p:notesViewPr>
    <p:cSldViewPr snapToGrid="0" snapToObjects="1">
      <p:cViewPr varScale="1">
        <p:scale>
          <a:sx n="153" d="100"/>
          <a:sy n="153" d="100"/>
        </p:scale>
        <p:origin x="28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87DFAA-285A-C64D-97D0-CE897B867B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58132-3B88-454B-BD0B-60E8A6B2A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149F10-D079-4A40-8B03-3D113E60A9EA}" type="datetimeFigureOut">
              <a:rPr lang="en-US" smtClean="0"/>
              <a:t>6/12/18</a:t>
            </a:fld>
            <a:endParaRPr lang="en-US"/>
          </a:p>
        </p:txBody>
      </p:sp>
      <p:sp>
        <p:nvSpPr>
          <p:cNvPr id="4" name="Footer Placeholder 3">
            <a:extLst>
              <a:ext uri="{FF2B5EF4-FFF2-40B4-BE49-F238E27FC236}">
                <a16:creationId xmlns:a16="http://schemas.microsoft.com/office/drawing/2014/main" id="{EBFB7E1E-46DB-2447-BE11-F8FDE0BC6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92F59D-1E09-8E4E-951E-FD6D29E44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1F13B-5EDA-E346-B2ED-227F12B5DC4C}" type="slidenum">
              <a:rPr lang="en-US" smtClean="0"/>
              <a:t>‹#›</a:t>
            </a:fld>
            <a:endParaRPr lang="en-US"/>
          </a:p>
        </p:txBody>
      </p:sp>
    </p:spTree>
    <p:extLst>
      <p:ext uri="{BB962C8B-B14F-4D97-AF65-F5344CB8AC3E}">
        <p14:creationId xmlns:p14="http://schemas.microsoft.com/office/powerpoint/2010/main" val="2054633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Here’s a brief summary of the technologies we used in the development of </a:t>
            </a:r>
            <a:r>
              <a:rPr lang="en-US" dirty="0" err="1"/>
              <a:t>Figgit</a:t>
            </a:r>
            <a:r>
              <a:rPr lang="en-US" dirty="0"/>
              <a:t> and how they work.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HTML - Provides the framework for the page. Displays all the graphics, text, input fields and a results section to post the search results data.</a:t>
            </a:r>
          </a:p>
          <a:p>
            <a:r>
              <a:rPr lang="en-US" dirty="0"/>
              <a:t>(click)</a:t>
            </a:r>
          </a:p>
          <a:p>
            <a:br>
              <a:rPr lang="en-US" dirty="0"/>
            </a:br>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324530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CSS adds styling to the page, not only for aesthetics, but also to provide the user with a more intuitive interface.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928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JavaScript – Adds functionality and controls the events that dynamically push and pull data to and from the page.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144181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pPr algn="l"/>
            <a:r>
              <a:rPr lang="en-US" dirty="0"/>
              <a:t>jQuery is a concise JavaScript library that can be used to simplify common JavaScript events and functions for expedited website development.</a:t>
            </a:r>
            <a:endParaRPr lang="en-US" sz="1600"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77003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Two API servers are used to collect data. </a:t>
            </a:r>
            <a:r>
              <a:rPr lang="en-US" u="sng" dirty="0">
                <a:hlinkClick r:id="rId3"/>
              </a:rPr>
              <a:t>www.</a:t>
            </a:r>
            <a:r>
              <a:rPr lang="en-US" u="sng" dirty="0">
                <a:hlinkClick r:id="rId4"/>
              </a:rPr>
              <a:t> </a:t>
            </a:r>
            <a:r>
              <a:rPr lang="en-US" u="sng" dirty="0" err="1">
                <a:hlinkClick r:id="rId4"/>
              </a:rPr>
              <a:t>news</a:t>
            </a:r>
            <a:r>
              <a:rPr lang="en-US" u="sng" dirty="0" err="1">
                <a:hlinkClick r:id="rId3"/>
              </a:rPr>
              <a:t>API.org</a:t>
            </a:r>
            <a:r>
              <a:rPr lang="en-US" dirty="0"/>
              <a:t> for media source data and </a:t>
            </a:r>
            <a:r>
              <a:rPr lang="en-US" u="sng" dirty="0">
                <a:hlinkClick r:id="rId5"/>
              </a:rPr>
              <a:t>www.googleapis.com</a:t>
            </a:r>
            <a:r>
              <a:rPr lang="en-US" dirty="0"/>
              <a:t> for user IP location data. Results from these servers are pushed to the page as search results and user location information. The user location is also used to filter the search results by region.</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355991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AJAX makes a call to the API servers so a </a:t>
            </a:r>
            <a:r>
              <a:rPr lang="en-US" dirty="0" err="1"/>
              <a:t>Figgit</a:t>
            </a:r>
            <a:r>
              <a:rPr lang="en-US" dirty="0"/>
              <a:t> search can be </a:t>
            </a:r>
            <a:r>
              <a:rPr lang="en-US" sz="1100" dirty="0"/>
              <a:t>u</a:t>
            </a:r>
            <a:r>
              <a:rPr lang="en-US" dirty="0"/>
              <a:t>pdated asynchronously by exchanging data with the News API and the geolocation API behind the scenes.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16</a:t>
            </a:fld>
            <a:endParaRPr lang="en-US"/>
          </a:p>
        </p:txBody>
      </p:sp>
    </p:spTree>
    <p:extLst>
      <p:ext uri="{BB962C8B-B14F-4D97-AF65-F5344CB8AC3E}">
        <p14:creationId xmlns:p14="http://schemas.microsoft.com/office/powerpoint/2010/main" val="1803922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JSON formats the data that is returned by the AJAX call to an object array which we can easily be converted into </a:t>
            </a:r>
            <a:r>
              <a:rPr lang="en-US" dirty="0" err="1"/>
              <a:t>Javascript</a:t>
            </a:r>
            <a:r>
              <a:rPr lang="en-US" dirty="0"/>
              <a:t> objects.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17</a:t>
            </a:fld>
            <a:endParaRPr lang="en-US"/>
          </a:p>
        </p:txBody>
      </p:sp>
    </p:spTree>
    <p:extLst>
      <p:ext uri="{BB962C8B-B14F-4D97-AF65-F5344CB8AC3E}">
        <p14:creationId xmlns:p14="http://schemas.microsoft.com/office/powerpoint/2010/main" val="321838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err="1"/>
              <a:t>Github</a:t>
            </a:r>
            <a:r>
              <a:rPr lang="en-US" dirty="0"/>
              <a:t> is the site we used to collaborate and post changes while working on different areas of the scripts. The site is currently published on GitHub pages.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18</a:t>
            </a:fld>
            <a:endParaRPr lang="en-US"/>
          </a:p>
        </p:txBody>
      </p:sp>
    </p:spTree>
    <p:extLst>
      <p:ext uri="{BB962C8B-B14F-4D97-AF65-F5344CB8AC3E}">
        <p14:creationId xmlns:p14="http://schemas.microsoft.com/office/powerpoint/2010/main" val="89788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19</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plans for future development include:</a:t>
            </a:r>
          </a:p>
          <a:p>
            <a:endParaRPr lang="en-US" dirty="0"/>
          </a:p>
          <a:p>
            <a:r>
              <a:rPr lang="en-US" dirty="0"/>
              <a:t>Refining data response to limit search results so that only articles relevant to the user search input will appear.</a:t>
            </a:r>
          </a:p>
          <a:p>
            <a:endParaRPr lang="en-US" dirty="0"/>
          </a:p>
          <a:p>
            <a:r>
              <a:rPr lang="en-US" dirty="0"/>
              <a:t>Creating a database that will allow the user to rate articles and news sources while dynamically updating Media Bias ratings accordingly.</a:t>
            </a:r>
          </a:p>
          <a:p>
            <a:endParaRPr lang="en-US" dirty="0"/>
          </a:p>
          <a:p>
            <a:r>
              <a:rPr lang="en-US" dirty="0"/>
              <a:t>Filter news articles by region and offer translation options in various languages.</a:t>
            </a:r>
          </a:p>
          <a:p>
            <a:endParaRPr lang="en-US" dirty="0"/>
          </a:p>
          <a:p>
            <a:r>
              <a:rPr lang="en-US" dirty="0"/>
              <a:t>Filter search results by the author of the article.</a:t>
            </a:r>
          </a:p>
          <a:p>
            <a:endParaRPr lang="en-US" dirty="0"/>
          </a:p>
          <a:p>
            <a:r>
              <a:rPr lang="en-US" dirty="0"/>
              <a:t>And add an option for user to request more results if desired.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20</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21</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fld id="{FF513E63-9898-5A42-8895-8CD7EA4746F4}" type="slidenum">
              <a:rPr lang="en-US" smtClean="0"/>
              <a:t>22</a:t>
            </a:fld>
            <a:endParaRPr lang="en-US"/>
          </a:p>
        </p:txBody>
      </p:sp>
    </p:spTree>
    <p:extLst>
      <p:ext uri="{BB962C8B-B14F-4D97-AF65-F5344CB8AC3E}">
        <p14:creationId xmlns:p14="http://schemas.microsoft.com/office/powerpoint/2010/main" val="22492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23</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available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endParaRPr lang="en-US" dirty="0"/>
          </a:p>
          <a:p>
            <a:r>
              <a:rPr lang="en-US" dirty="0"/>
              <a:t>The ratings are based on data retrieved from various sources like </a:t>
            </a:r>
          </a:p>
          <a:p>
            <a:r>
              <a:rPr lang="en-US" dirty="0"/>
              <a:t>(click)</a:t>
            </a:r>
          </a:p>
          <a:p>
            <a:r>
              <a:rPr lang="en-US" dirty="0"/>
              <a:t>Market Watch, </a:t>
            </a:r>
          </a:p>
          <a:p>
            <a:r>
              <a:rPr lang="en-US" dirty="0"/>
              <a:t>(click) </a:t>
            </a:r>
          </a:p>
          <a:p>
            <a:r>
              <a:rPr lang="en-US" dirty="0"/>
              <a:t>Business Insider </a:t>
            </a:r>
          </a:p>
          <a:p>
            <a:r>
              <a:rPr lang="en-US" dirty="0"/>
              <a:t>(click) </a:t>
            </a:r>
          </a:p>
          <a:p>
            <a:r>
              <a:rPr lang="en-US" dirty="0"/>
              <a:t>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pertaining to where the story originated while also providing additional stories on the same subject from an (click) alternate source. It encourages the reader to view information from a (click) different perspective and, ultimately, be (click) better informed.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71298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9749"/>
          </a:xfrm>
        </p:spPr>
        <p:txBody>
          <a:bodyPr/>
          <a:lstStyle/>
          <a:p>
            <a:r>
              <a:rPr lang="en-US" dirty="0"/>
              <a:t>Our design process began with a discussion about the potential projects we could work on and what we hoped to achieve by completing the site. We decided on addressing the issue of fake news and media bias. We began searching various News Site API’s. We decided on </a:t>
            </a:r>
            <a:r>
              <a:rPr lang="en-US" dirty="0" err="1"/>
              <a:t>NewsAPI.org</a:t>
            </a:r>
            <a:r>
              <a:rPr lang="en-US" dirty="0"/>
              <a:t> because it offered the widest range of news sources available. We discussed the look and functionality of our site and concluded that a simple “Google” like interface would work best. </a:t>
            </a:r>
          </a:p>
          <a:p>
            <a:br>
              <a:rPr lang="en-US" dirty="0"/>
            </a:br>
            <a:r>
              <a:rPr lang="en-US" dirty="0"/>
              <a:t>While coming up with a simple logo design and user interface layout, we developed the backend code to get data from the API servers and convert it to JavaScript objects. Once the UI development was complete, we then targeted the appropriate page elements to pull values from and push data to the page.</a:t>
            </a:r>
          </a:p>
          <a:p>
            <a:br>
              <a:rPr lang="en-US" dirty="0"/>
            </a:br>
            <a:r>
              <a:rPr lang="en-US" dirty="0"/>
              <a:t>Once the initial search and response process was working, we began adding more functionality to the site like location identification and language preference. We also added the Media Bias Rating scale based on research from various media rating sites.</a:t>
            </a:r>
          </a:p>
          <a:p>
            <a:endParaRPr lang="en-US" dirty="0"/>
          </a:p>
          <a:p>
            <a:r>
              <a:rPr lang="en-US" dirty="0"/>
              <a:t>Final bug fixes and code correction were done after the page was published on GitHub Pages. We discovered our site required more code development to refine the search results and return specific, relevant data to the search query. We also found we needed to change one of our API servers because the results would not show up without an secure https protocol. On the final launch, all looked good and everything was finally working as intended.</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8409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C4CFF5B1-1EB9-6849-8486-6C267DD1C75D}"/>
              </a:ext>
            </a:extLst>
          </p:cNvPr>
          <p:cNvPicPr>
            <a:picLocks noChangeAspect="1"/>
          </p:cNvPicPr>
          <p:nvPr/>
        </p:nvPicPr>
        <p:blipFill>
          <a:blip r:embed="rId3"/>
          <a:stretch>
            <a:fillRect/>
          </a:stretch>
        </p:blipFill>
        <p:spPr>
          <a:xfrm>
            <a:off x="3401757" y="4635500"/>
            <a:ext cx="5132730" cy="1893513"/>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b="1" u="sng" dirty="0">
                <a:solidFill>
                  <a:srgbClr val="FF0000"/>
                </a:solidFill>
              </a:rPr>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00211"/>
            <a:ext cx="7010399" cy="1598989"/>
          </a:xfrm>
          <a:prstGeom prst="rect">
            <a:avLst/>
          </a:prstGeom>
          <a:noFill/>
        </p:spPr>
        <p:txBody>
          <a:bodyPr wrap="square" rtlCol="0" anchor="ctr">
            <a:noAutofit/>
          </a:bodyPr>
          <a:lstStyle/>
          <a:p>
            <a:pPr algn="ctr"/>
            <a:r>
              <a:rPr lang="en-US" sz="4400" b="1" dirty="0">
                <a:solidFill>
                  <a:srgbClr val="FF0000"/>
                </a:solidFill>
              </a:rPr>
              <a:t>HTML</a:t>
            </a:r>
          </a:p>
          <a:p>
            <a:pPr algn="ctr"/>
            <a:r>
              <a:rPr lang="en-US" sz="2400" dirty="0"/>
              <a:t>Provides the framework for the page. Displays all the graphics, text, input fields and results section to display the results data.</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b="1" u="sng" dirty="0">
                <a:solidFill>
                  <a:srgbClr val="FF0000"/>
                </a:solidFill>
              </a:rPr>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62111"/>
            <a:ext cx="7010399" cy="1598989"/>
          </a:xfrm>
          <a:prstGeom prst="rect">
            <a:avLst/>
          </a:prstGeom>
          <a:noFill/>
        </p:spPr>
        <p:txBody>
          <a:bodyPr wrap="square" rtlCol="0" anchor="ctr">
            <a:noAutofit/>
          </a:bodyPr>
          <a:lstStyle/>
          <a:p>
            <a:pPr algn="ctr"/>
            <a:r>
              <a:rPr lang="en-US" sz="4400" b="1" dirty="0">
                <a:solidFill>
                  <a:srgbClr val="FF0000"/>
                </a:solidFill>
              </a:rPr>
              <a:t>CSS</a:t>
            </a:r>
          </a:p>
          <a:p>
            <a:pPr algn="ctr"/>
            <a:r>
              <a:rPr lang="en-US" sz="2400" dirty="0"/>
              <a:t>Adds styling to the page, not only for aesthetics, but also to provides the user with a more intuitive interface.</a:t>
            </a:r>
          </a:p>
        </p:txBody>
      </p:sp>
      <p:sp>
        <p:nvSpPr>
          <p:cNvPr id="10" name="Title 1">
            <a:extLst>
              <a:ext uri="{FF2B5EF4-FFF2-40B4-BE49-F238E27FC236}">
                <a16:creationId xmlns:a16="http://schemas.microsoft.com/office/drawing/2014/main" id="{9993D1D6-39BB-E34D-AC04-F919E79F121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9FB6252A-3FFB-284A-B0DF-A3C24CA95F0C}"/>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4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b="1" u="sng" dirty="0">
                <a:solidFill>
                  <a:srgbClr val="FF0000"/>
                </a:solidFill>
              </a:rPr>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12911"/>
            <a:ext cx="7010399" cy="1598989"/>
          </a:xfrm>
          <a:prstGeom prst="rect">
            <a:avLst/>
          </a:prstGeom>
          <a:noFill/>
        </p:spPr>
        <p:txBody>
          <a:bodyPr wrap="square" rtlCol="0" anchor="ctr">
            <a:noAutofit/>
          </a:bodyPr>
          <a:lstStyle/>
          <a:p>
            <a:pPr algn="ctr"/>
            <a:r>
              <a:rPr lang="en-US" sz="4400" b="1" dirty="0">
                <a:solidFill>
                  <a:srgbClr val="FF0000"/>
                </a:solidFill>
              </a:rPr>
              <a:t>JavaScript</a:t>
            </a:r>
          </a:p>
          <a:p>
            <a:pPr algn="ctr"/>
            <a:r>
              <a:rPr lang="en-US" sz="2400" dirty="0"/>
              <a:t>The script that adds functionality and controls the events that dynamically pushes and pulls data to and from the page.</a:t>
            </a:r>
          </a:p>
        </p:txBody>
      </p:sp>
      <p:sp>
        <p:nvSpPr>
          <p:cNvPr id="10" name="Title 1">
            <a:extLst>
              <a:ext uri="{FF2B5EF4-FFF2-40B4-BE49-F238E27FC236}">
                <a16:creationId xmlns:a16="http://schemas.microsoft.com/office/drawing/2014/main" id="{E62A0391-4918-5240-98EC-954CB20C222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322BDAA5-C949-A24A-847C-66190FA07F4F}"/>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b="1" u="sng" dirty="0">
                <a:solidFill>
                  <a:srgbClr val="FF0000"/>
                </a:solidFill>
              </a:rPr>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11311"/>
            <a:ext cx="7010399" cy="1700590"/>
          </a:xfrm>
          <a:prstGeom prst="rect">
            <a:avLst/>
          </a:prstGeom>
          <a:noFill/>
        </p:spPr>
        <p:txBody>
          <a:bodyPr wrap="square" rtlCol="0" anchor="ctr">
            <a:noAutofit/>
          </a:bodyPr>
          <a:lstStyle/>
          <a:p>
            <a:pPr algn="ctr"/>
            <a:r>
              <a:rPr lang="en-US" sz="4400" b="1" dirty="0">
                <a:solidFill>
                  <a:srgbClr val="FF0000"/>
                </a:solidFill>
              </a:rPr>
              <a:t>jQuery</a:t>
            </a:r>
          </a:p>
          <a:p>
            <a:pPr algn="ctr"/>
            <a:r>
              <a:rPr lang="en-US" sz="2400" dirty="0"/>
              <a:t> </a:t>
            </a:r>
            <a:r>
              <a:rPr lang="en-US" dirty="0"/>
              <a:t>jQuery is a concise JavaScript library that can be used to simplify common JavaScript events and functions for expedited website development.</a:t>
            </a:r>
            <a:endParaRPr lang="en-US" sz="2400" dirty="0"/>
          </a:p>
        </p:txBody>
      </p:sp>
      <p:sp>
        <p:nvSpPr>
          <p:cNvPr id="10" name="Title 1">
            <a:extLst>
              <a:ext uri="{FF2B5EF4-FFF2-40B4-BE49-F238E27FC236}">
                <a16:creationId xmlns:a16="http://schemas.microsoft.com/office/drawing/2014/main" id="{F70718F6-97A9-7A4A-878B-03CFDD98D69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0C7A4A12-FAE5-F54B-A8A0-874DD952770B}"/>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78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b="1" u="sng" dirty="0">
                <a:solidFill>
                  <a:srgbClr val="FF0000"/>
                </a:solidFill>
              </a:rPr>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636711"/>
            <a:ext cx="7213599" cy="1700590"/>
          </a:xfrm>
          <a:prstGeom prst="rect">
            <a:avLst/>
          </a:prstGeom>
          <a:noFill/>
        </p:spPr>
        <p:txBody>
          <a:bodyPr wrap="square" rtlCol="0" anchor="ctr">
            <a:noAutofit/>
          </a:bodyPr>
          <a:lstStyle/>
          <a:p>
            <a:pPr algn="ctr"/>
            <a:r>
              <a:rPr lang="en-US" sz="4400" b="1" dirty="0">
                <a:solidFill>
                  <a:srgbClr val="FF0000"/>
                </a:solidFill>
              </a:rPr>
              <a:t>API Servers</a:t>
            </a:r>
          </a:p>
          <a:p>
            <a:pPr algn="ctr"/>
            <a:r>
              <a:rPr lang="en-US" sz="2000" dirty="0"/>
              <a:t> Used </a:t>
            </a:r>
            <a:r>
              <a:rPr lang="en-US" sz="2000" u="sng" dirty="0">
                <a:hlinkClick r:id="rId3"/>
              </a:rPr>
              <a:t>www.</a:t>
            </a:r>
            <a:r>
              <a:rPr lang="en-US" sz="2000" u="sng" dirty="0">
                <a:hlinkClick r:id="rId4"/>
              </a:rPr>
              <a:t> </a:t>
            </a:r>
            <a:r>
              <a:rPr lang="en-US" sz="2000" u="sng" dirty="0" err="1">
                <a:hlinkClick r:id="rId4"/>
              </a:rPr>
              <a:t>news</a:t>
            </a:r>
            <a:r>
              <a:rPr lang="en-US" sz="2000" u="sng" dirty="0" err="1">
                <a:hlinkClick r:id="rId3"/>
              </a:rPr>
              <a:t>API.org</a:t>
            </a:r>
            <a:r>
              <a:rPr lang="en-US" sz="2000" dirty="0"/>
              <a:t> for media source data  and </a:t>
            </a:r>
            <a:r>
              <a:rPr lang="en-US" sz="2000" u="sng" dirty="0">
                <a:hlinkClick r:id="rId5"/>
              </a:rPr>
              <a:t>www.googleapis.com</a:t>
            </a:r>
            <a:r>
              <a:rPr lang="en-US" sz="2000" dirty="0"/>
              <a:t> for user IP location data. Results from these servers are pushed to the page as search results and user location information.</a:t>
            </a:r>
          </a:p>
        </p:txBody>
      </p:sp>
      <p:sp>
        <p:nvSpPr>
          <p:cNvPr id="10" name="Title 1">
            <a:extLst>
              <a:ext uri="{FF2B5EF4-FFF2-40B4-BE49-F238E27FC236}">
                <a16:creationId xmlns:a16="http://schemas.microsoft.com/office/drawing/2014/main" id="{51B76E44-7843-3243-81DE-E46D96975638}"/>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2EB5316D-C004-8D4D-A082-930DB84D250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2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b="1" u="sng" dirty="0">
                <a:solidFill>
                  <a:srgbClr val="FF0000"/>
                </a:solidFill>
              </a:rPr>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676292" y="4844953"/>
            <a:ext cx="6791093" cy="1492347"/>
          </a:xfrm>
          <a:prstGeom prst="rect">
            <a:avLst/>
          </a:prstGeom>
          <a:noFill/>
        </p:spPr>
        <p:txBody>
          <a:bodyPr wrap="square" rtlCol="0" anchor="ctr">
            <a:noAutofit/>
          </a:bodyPr>
          <a:lstStyle/>
          <a:p>
            <a:pPr algn="ctr"/>
            <a:r>
              <a:rPr lang="en-US" sz="4400" b="1" dirty="0">
                <a:solidFill>
                  <a:srgbClr val="FF0000"/>
                </a:solidFill>
              </a:rPr>
              <a:t>AJAX</a:t>
            </a:r>
          </a:p>
          <a:p>
            <a:pPr algn="ctr"/>
            <a:r>
              <a:rPr lang="en-US" sz="2000" dirty="0"/>
              <a:t> </a:t>
            </a:r>
            <a:r>
              <a:rPr lang="en-US" sz="2400" dirty="0"/>
              <a:t>Updates the site asynchronously by exchanging data with the News API and the geolocation API behind the scenes.</a:t>
            </a:r>
          </a:p>
          <a:p>
            <a:pPr algn="ctr"/>
            <a:endParaRPr lang="en-US" sz="2000" dirty="0"/>
          </a:p>
        </p:txBody>
      </p:sp>
      <p:sp>
        <p:nvSpPr>
          <p:cNvPr id="10" name="Title 1">
            <a:extLst>
              <a:ext uri="{FF2B5EF4-FFF2-40B4-BE49-F238E27FC236}">
                <a16:creationId xmlns:a16="http://schemas.microsoft.com/office/drawing/2014/main" id="{498940D7-B69B-3342-82C9-4A2740974ACE}"/>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EEDAB923-C6FA-E144-BFFF-870F96AB88A8}"/>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3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b="1" u="sng" dirty="0">
                <a:solidFill>
                  <a:srgbClr val="FF0000"/>
                </a:solidFill>
              </a:rPr>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844951"/>
            <a:ext cx="7213599" cy="1555849"/>
          </a:xfrm>
          <a:prstGeom prst="rect">
            <a:avLst/>
          </a:prstGeom>
          <a:noFill/>
        </p:spPr>
        <p:txBody>
          <a:bodyPr wrap="square" rtlCol="0" anchor="ctr">
            <a:noAutofit/>
          </a:bodyPr>
          <a:lstStyle/>
          <a:p>
            <a:pPr algn="ctr"/>
            <a:r>
              <a:rPr lang="en-US" sz="4400" b="1" dirty="0">
                <a:solidFill>
                  <a:srgbClr val="FF0000"/>
                </a:solidFill>
              </a:rPr>
              <a:t>JSON</a:t>
            </a:r>
          </a:p>
          <a:p>
            <a:pPr algn="ctr"/>
            <a:r>
              <a:rPr lang="en-US" sz="2400" dirty="0"/>
              <a:t> Formats the data that is returned by the AJAX call to an object array which we can easily be converted into JavaScript objects.</a:t>
            </a:r>
          </a:p>
          <a:p>
            <a:pPr algn="ctr"/>
            <a:endParaRPr lang="en-US" sz="2000" dirty="0"/>
          </a:p>
        </p:txBody>
      </p:sp>
      <p:sp>
        <p:nvSpPr>
          <p:cNvPr id="10" name="Title 1">
            <a:extLst>
              <a:ext uri="{FF2B5EF4-FFF2-40B4-BE49-F238E27FC236}">
                <a16:creationId xmlns:a16="http://schemas.microsoft.com/office/drawing/2014/main" id="{A75212E1-A022-1949-9823-F12EAC3F06D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4A8F2D63-305D-C34D-83BC-7DECF788A5C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b="1" u="sng" dirty="0">
                <a:solidFill>
                  <a:srgbClr val="FF0000"/>
                </a:solidFill>
              </a:rPr>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844951"/>
            <a:ext cx="6946899" cy="1555849"/>
          </a:xfrm>
          <a:prstGeom prst="rect">
            <a:avLst/>
          </a:prstGeom>
          <a:noFill/>
        </p:spPr>
        <p:txBody>
          <a:bodyPr wrap="square" rtlCol="0" anchor="ctr">
            <a:noAutofit/>
          </a:bodyPr>
          <a:lstStyle/>
          <a:p>
            <a:pPr algn="ctr"/>
            <a:r>
              <a:rPr lang="en-US" sz="4400" b="1" dirty="0">
                <a:solidFill>
                  <a:srgbClr val="FF0000"/>
                </a:solidFill>
              </a:rPr>
              <a:t>GitHub</a:t>
            </a:r>
          </a:p>
          <a:p>
            <a:pPr algn="ctr"/>
            <a:r>
              <a:rPr lang="en-US" sz="2400" dirty="0"/>
              <a:t>Used to collaborate and post changes while working on different areas of the scripts. GitHub pages is hosting the site.</a:t>
            </a:r>
          </a:p>
          <a:p>
            <a:pPr algn="ctr"/>
            <a:endParaRPr lang="en-US" sz="2000" dirty="0"/>
          </a:p>
        </p:txBody>
      </p:sp>
    </p:spTree>
    <p:extLst>
      <p:ext uri="{BB962C8B-B14F-4D97-AF65-F5344CB8AC3E}">
        <p14:creationId xmlns:p14="http://schemas.microsoft.com/office/powerpoint/2010/main" val="16691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chemeClr val="bg1"/>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570527"/>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a:xfrm>
            <a:off x="838200" y="1754116"/>
            <a:ext cx="10754032" cy="4884891"/>
          </a:xfrm>
        </p:spPr>
        <p:txBody>
          <a:bodyPr>
            <a:normAutofit/>
          </a:bodyPr>
          <a:lstStyle/>
          <a:p>
            <a:pPr>
              <a:lnSpc>
                <a:spcPct val="100000"/>
              </a:lnSpc>
              <a:spcBef>
                <a:spcPts val="1600"/>
              </a:spcBef>
            </a:pPr>
            <a:r>
              <a:rPr lang="en-US" sz="4400" b="1" dirty="0"/>
              <a:t>Refine data responses</a:t>
            </a:r>
          </a:p>
          <a:p>
            <a:pPr>
              <a:lnSpc>
                <a:spcPct val="100000"/>
              </a:lnSpc>
              <a:spcBef>
                <a:spcPts val="1600"/>
              </a:spcBef>
            </a:pPr>
            <a:r>
              <a:rPr lang="en-US" sz="4400" b="1" dirty="0"/>
              <a:t>Article rating system for users</a:t>
            </a:r>
          </a:p>
          <a:p>
            <a:pPr>
              <a:lnSpc>
                <a:spcPct val="100000"/>
              </a:lnSpc>
              <a:spcBef>
                <a:spcPts val="1600"/>
              </a:spcBef>
            </a:pPr>
            <a:r>
              <a:rPr lang="en-US" sz="4400" b="1" dirty="0"/>
              <a:t>Article filtering by region and language</a:t>
            </a:r>
          </a:p>
          <a:p>
            <a:pPr>
              <a:lnSpc>
                <a:spcPct val="100000"/>
              </a:lnSpc>
              <a:spcBef>
                <a:spcPts val="1600"/>
              </a:spcBef>
            </a:pPr>
            <a:r>
              <a:rPr lang="en-US" sz="4400" b="1" dirty="0"/>
              <a:t>Article filtering by author</a:t>
            </a:r>
          </a:p>
          <a:p>
            <a:pPr>
              <a:lnSpc>
                <a:spcPct val="100000"/>
              </a:lnSpc>
              <a:spcBef>
                <a:spcPts val="1600"/>
              </a:spcBef>
            </a:pPr>
            <a:r>
              <a:rPr lang="en-US" sz="4400" b="1" dirty="0"/>
              <a:t>Option for additional results</a:t>
            </a:r>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487492"/>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7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7F1FB-C85C-904D-9FAC-061FFCEA61D4}"/>
              </a:ext>
            </a:extLst>
          </p:cNvPr>
          <p:cNvSpPr txBox="1"/>
          <p:nvPr/>
        </p:nvSpPr>
        <p:spPr>
          <a:xfrm>
            <a:off x="0" y="3105834"/>
            <a:ext cx="12192000" cy="646331"/>
          </a:xfrm>
          <a:prstGeom prst="rect">
            <a:avLst/>
          </a:prstGeom>
          <a:noFill/>
        </p:spPr>
        <p:txBody>
          <a:bodyPr wrap="square" rtlCol="0">
            <a:spAutoFit/>
          </a:bodyPr>
          <a:lstStyle/>
          <a:p>
            <a:pPr algn="ctr"/>
            <a:r>
              <a:rPr lang="en-US" sz="3600" dirty="0">
                <a:solidFill>
                  <a:schemeClr val="tx1">
                    <a:lumMod val="50000"/>
                    <a:lumOff val="50000"/>
                  </a:schemeClr>
                </a:solidFill>
                <a:effectLst>
                  <a:reflection endPos="0" dir="5400000" sy="-100000" algn="bl" rotWithShape="0"/>
                </a:effectLst>
                <a:latin typeface="Garamond" panose="02020404030301010803" pitchFamily="18" charset="0"/>
              </a:rPr>
              <a:t>Any questions?</a:t>
            </a:r>
            <a:endParaRPr lang="en-US" sz="3600" dirty="0"/>
          </a:p>
        </p:txBody>
      </p:sp>
    </p:spTree>
    <p:extLst>
      <p:ext uri="{BB962C8B-B14F-4D97-AF65-F5344CB8AC3E}">
        <p14:creationId xmlns:p14="http://schemas.microsoft.com/office/powerpoint/2010/main" val="22598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4292842" y="2728616"/>
            <a:ext cx="3606315" cy="1330404"/>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69377" y="3823399"/>
            <a:ext cx="5238277" cy="333940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t>How do we research the news that we hear?</a:t>
            </a:r>
          </a:p>
          <a:p>
            <a:pPr>
              <a:spcBef>
                <a:spcPts val="1600"/>
              </a:spcBef>
            </a:pPr>
            <a:r>
              <a:rPr lang="en-US" b="1" dirty="0"/>
              <a:t>Where do we start?</a:t>
            </a:r>
          </a:p>
          <a:p>
            <a:pPr>
              <a:spcBef>
                <a:spcPts val="1600"/>
              </a:spcBef>
            </a:pPr>
            <a:r>
              <a:rPr lang="en-US" b="1" dirty="0"/>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2796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374F6-7A1B-0947-B24D-E0D293E9F4D1}"/>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2560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Comprehensive online search tool for news articles</a:t>
            </a:r>
          </a:p>
          <a:p>
            <a:pPr marL="285750" indent="-285750">
              <a:spcBef>
                <a:spcPts val="1600"/>
              </a:spcBef>
              <a:buFont typeface="Arial" panose="020B0604020202020204" pitchFamily="34" charset="0"/>
              <a:buChar char="•"/>
            </a:pPr>
            <a:r>
              <a:rPr lang="en-US" sz="3200" b="1" dirty="0"/>
              <a:t>Provides background information for news articles and their sources</a:t>
            </a:r>
          </a:p>
        </p:txBody>
      </p:sp>
      <p:pic>
        <p:nvPicPr>
          <p:cNvPr id="6" name="Picture 5">
            <a:extLst>
              <a:ext uri="{FF2B5EF4-FFF2-40B4-BE49-F238E27FC236}">
                <a16:creationId xmlns:a16="http://schemas.microsoft.com/office/drawing/2014/main" id="{84E9BC73-5416-0E45-9CE6-2F67E7FC1AA1}"/>
              </a:ext>
            </a:extLst>
          </p:cNvPr>
          <p:cNvPicPr>
            <a:picLocks noChangeAspect="1"/>
          </p:cNvPicPr>
          <p:nvPr/>
        </p:nvPicPr>
        <p:blipFill>
          <a:blip r:embed="rId5"/>
          <a:stretch>
            <a:fillRect/>
          </a:stretch>
        </p:blipFill>
        <p:spPr>
          <a:xfrm>
            <a:off x="7054932" y="1905000"/>
            <a:ext cx="5385983" cy="6202710"/>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7054932" y="1905000"/>
            <a:ext cx="5385983" cy="6202710"/>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2560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Returns relevant search results based on the user location and keyword data</a:t>
            </a:r>
          </a:p>
          <a:p>
            <a:pPr marL="285750" indent="-285750">
              <a:spcBef>
                <a:spcPts val="1600"/>
              </a:spcBef>
              <a:buFont typeface="Arial" panose="020B0604020202020204" pitchFamily="34" charset="0"/>
              <a:buChar char="•"/>
            </a:pPr>
            <a:r>
              <a:rPr lang="en-US" sz="3200" b="1" dirty="0"/>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979713" y="-228600"/>
            <a:ext cx="14057084" cy="75692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56458" y="2800184"/>
            <a:ext cx="1760070" cy="29564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2764716" y="2162011"/>
            <a:ext cx="1420010" cy="616657"/>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173276" y="4440325"/>
            <a:ext cx="1057188" cy="31535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520112"/>
            <a:ext cx="240196" cy="240196"/>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723872"/>
            <a:ext cx="240196" cy="240196"/>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916874"/>
            <a:ext cx="240196" cy="240196"/>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885" y="4916874"/>
            <a:ext cx="240196" cy="240196"/>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algn="ctr">
              <a:buFont typeface="Wingdings" pitchFamily="2" charset="2"/>
              <a:buChar char="ü"/>
            </a:pPr>
            <a:r>
              <a:rPr lang="en-US" sz="3600" b="1" dirty="0"/>
              <a:t> Alternate News Sources</a:t>
            </a:r>
          </a:p>
          <a:p>
            <a:pPr algn="ctr">
              <a:buFont typeface="Wingdings" pitchFamily="2" charset="2"/>
              <a:buChar char="ü"/>
            </a:pPr>
            <a:r>
              <a:rPr lang="en-US" sz="3600" b="1" dirty="0"/>
              <a:t> Provides Perspective </a:t>
            </a:r>
          </a:p>
          <a:p>
            <a:pPr algn="ctr">
              <a:buFont typeface="Wingdings" pitchFamily="2" charset="2"/>
              <a:buChar char="ü"/>
            </a:pPr>
            <a:r>
              <a:rPr lang="en-US" sz="3600" b="1" dirty="0"/>
              <a:t> 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8BFBAE-9689-3748-8E67-60DA1D2A8CF5}"/>
              </a:ext>
            </a:extLst>
          </p:cNvPr>
          <p:cNvPicPr>
            <a:picLocks noChangeAspect="1"/>
          </p:cNvPicPr>
          <p:nvPr/>
        </p:nvPicPr>
        <p:blipFill>
          <a:blip r:embed="rId3"/>
          <a:stretch>
            <a:fillRect/>
          </a:stretch>
        </p:blipFill>
        <p:spPr>
          <a:xfrm>
            <a:off x="1" y="314709"/>
            <a:ext cx="12046226" cy="6543291"/>
          </a:xfrm>
          <a:prstGeom prst="rect">
            <a:avLst/>
          </a:prstGeom>
        </p:spPr>
      </p:pic>
      <p:sp>
        <p:nvSpPr>
          <p:cNvPr id="12" name="TextBox 11">
            <a:extLst>
              <a:ext uri="{FF2B5EF4-FFF2-40B4-BE49-F238E27FC236}">
                <a16:creationId xmlns:a16="http://schemas.microsoft.com/office/drawing/2014/main" id="{117A70B3-EA23-EB4C-BC8A-A41608B08A57}"/>
              </a:ext>
            </a:extLst>
          </p:cNvPr>
          <p:cNvSpPr txBox="1"/>
          <p:nvPr/>
        </p:nvSpPr>
        <p:spPr>
          <a:xfrm>
            <a:off x="1194793" y="1764253"/>
            <a:ext cx="2818504" cy="3229165"/>
          </a:xfrm>
          <a:prstGeom prst="rect">
            <a:avLst/>
          </a:prstGeom>
          <a:noFill/>
        </p:spPr>
        <p:txBody>
          <a:bodyPr wrap="square" lIns="0" tIns="0" rIns="0" bIns="0" rtlCol="0" anchor="ctr" anchorCtr="0">
            <a:noAutofit/>
          </a:bodyPr>
          <a:lstStyle/>
          <a:p>
            <a:pPr algn="ctr">
              <a:spcBef>
                <a:spcPts val="1200"/>
              </a:spcBef>
            </a:pPr>
            <a:r>
              <a:rPr lang="en-US" sz="2200" b="1" dirty="0">
                <a:solidFill>
                  <a:schemeClr val="bg1"/>
                </a:solidFill>
              </a:rPr>
              <a:t>Discuss Project Options and Goals</a:t>
            </a:r>
          </a:p>
          <a:p>
            <a:pPr algn="ctr">
              <a:spcBef>
                <a:spcPts val="1200"/>
              </a:spcBef>
            </a:pPr>
            <a:r>
              <a:rPr lang="en-US" sz="2200" b="1" dirty="0">
                <a:solidFill>
                  <a:schemeClr val="bg1"/>
                </a:solidFill>
              </a:rPr>
              <a:t>Research API’s Available </a:t>
            </a:r>
          </a:p>
          <a:p>
            <a:pPr algn="ctr">
              <a:spcBef>
                <a:spcPts val="1200"/>
              </a:spcBef>
            </a:pPr>
            <a:r>
              <a:rPr lang="en-US" sz="2200" b="1" dirty="0">
                <a:solidFill>
                  <a:schemeClr val="bg1"/>
                </a:solidFill>
              </a:rPr>
              <a:t>Decide on Desired Look and Functionality of our Project.</a:t>
            </a:r>
          </a:p>
        </p:txBody>
      </p:sp>
      <p:sp>
        <p:nvSpPr>
          <p:cNvPr id="13" name="TextBox 12">
            <a:extLst>
              <a:ext uri="{FF2B5EF4-FFF2-40B4-BE49-F238E27FC236}">
                <a16:creationId xmlns:a16="http://schemas.microsoft.com/office/drawing/2014/main" id="{2F654FDD-11B9-234E-8CB9-7D54540DE659}"/>
              </a:ext>
            </a:extLst>
          </p:cNvPr>
          <p:cNvSpPr txBox="1"/>
          <p:nvPr/>
        </p:nvSpPr>
        <p:spPr>
          <a:xfrm>
            <a:off x="4295568" y="1073426"/>
            <a:ext cx="3643573" cy="4031311"/>
          </a:xfrm>
          <a:prstGeom prst="rect">
            <a:avLst/>
          </a:prstGeom>
          <a:noFill/>
        </p:spPr>
        <p:txBody>
          <a:bodyPr wrap="square" lIns="182880" tIns="182880" rIns="182880" bIns="182880" rtlCol="0" anchor="ctr" anchorCtr="0">
            <a:normAutofit/>
          </a:bodyPr>
          <a:lstStyle/>
          <a:p>
            <a:pPr algn="ctr"/>
            <a:r>
              <a:rPr lang="en-US" sz="2800" b="1" dirty="0">
                <a:solidFill>
                  <a:schemeClr val="bg1"/>
                </a:solidFill>
              </a:rPr>
              <a:t>FRONTEND</a:t>
            </a:r>
          </a:p>
          <a:p>
            <a:pPr algn="ctr"/>
            <a:r>
              <a:rPr lang="en-US" sz="1600" b="1" dirty="0">
                <a:solidFill>
                  <a:schemeClr val="bg1"/>
                </a:solidFill>
              </a:rPr>
              <a:t>Design logo.</a:t>
            </a:r>
          </a:p>
          <a:p>
            <a:pPr algn="ctr"/>
            <a:r>
              <a:rPr lang="en-US" sz="1600" b="1" dirty="0">
                <a:solidFill>
                  <a:schemeClr val="bg1"/>
                </a:solidFill>
              </a:rPr>
              <a:t>Determine the layout of the site.</a:t>
            </a:r>
          </a:p>
          <a:p>
            <a:pPr algn="ctr"/>
            <a:r>
              <a:rPr lang="en-US" sz="1600" b="1" dirty="0">
                <a:solidFill>
                  <a:schemeClr val="bg1"/>
                </a:solidFill>
              </a:rPr>
              <a:t>Styling for page elements.</a:t>
            </a:r>
          </a:p>
          <a:p>
            <a:pPr algn="ctr"/>
            <a:endParaRPr lang="en-US" sz="1600" dirty="0">
              <a:solidFill>
                <a:schemeClr val="bg1"/>
              </a:solidFill>
            </a:endParaRPr>
          </a:p>
          <a:p>
            <a:pPr algn="ctr"/>
            <a:r>
              <a:rPr lang="en-US" sz="2800" b="1" dirty="0">
                <a:solidFill>
                  <a:schemeClr val="bg1"/>
                </a:solidFill>
              </a:rPr>
              <a:t>BACKEND</a:t>
            </a:r>
          </a:p>
          <a:p>
            <a:pPr algn="ctr"/>
            <a:r>
              <a:rPr lang="en-US" sz="1600" b="1" dirty="0">
                <a:solidFill>
                  <a:schemeClr val="bg1"/>
                </a:solidFill>
              </a:rPr>
              <a:t>Find a news related API to work with.</a:t>
            </a:r>
          </a:p>
          <a:p>
            <a:pPr algn="ctr"/>
            <a:r>
              <a:rPr lang="en-US" sz="1600" b="1" dirty="0">
                <a:solidFill>
                  <a:schemeClr val="bg1"/>
                </a:solidFill>
              </a:rPr>
              <a:t>Use AJAX and JSON to get and convert API data to make the site functional.</a:t>
            </a:r>
          </a:p>
          <a:p>
            <a:pPr algn="ctr"/>
            <a:r>
              <a:rPr lang="en-US" sz="1600" b="1" dirty="0">
                <a:solidFill>
                  <a:schemeClr val="bg1"/>
                </a:solidFill>
              </a:rPr>
              <a:t>Integrate a geolocator API to refine the search data.</a:t>
            </a:r>
          </a:p>
        </p:txBody>
      </p:sp>
      <p:sp>
        <p:nvSpPr>
          <p:cNvPr id="14" name="TextBox 13">
            <a:extLst>
              <a:ext uri="{FF2B5EF4-FFF2-40B4-BE49-F238E27FC236}">
                <a16:creationId xmlns:a16="http://schemas.microsoft.com/office/drawing/2014/main" id="{2046D35E-518B-F449-9292-24137A9486AC}"/>
              </a:ext>
            </a:extLst>
          </p:cNvPr>
          <p:cNvSpPr txBox="1"/>
          <p:nvPr/>
        </p:nvSpPr>
        <p:spPr>
          <a:xfrm>
            <a:off x="7839989" y="1661823"/>
            <a:ext cx="3509330" cy="3442914"/>
          </a:xfrm>
          <a:prstGeom prst="rect">
            <a:avLst/>
          </a:prstGeom>
          <a:noFill/>
        </p:spPr>
        <p:txBody>
          <a:bodyPr wrap="square" lIns="182880" tIns="182880" rIns="182880" bIns="182880" rtlCol="0" anchor="ctr" anchorCtr="0">
            <a:noAutofit/>
          </a:bodyPr>
          <a:lstStyle/>
          <a:p>
            <a:pPr algn="ctr">
              <a:spcBef>
                <a:spcPts val="1200"/>
              </a:spcBef>
            </a:pPr>
            <a:r>
              <a:rPr lang="en-US" sz="2400" b="1" dirty="0">
                <a:solidFill>
                  <a:schemeClr val="bg1"/>
                </a:solidFill>
              </a:rPr>
              <a:t>Use GitHub to collaborate and merge scripts.</a:t>
            </a:r>
          </a:p>
          <a:p>
            <a:pPr algn="ctr">
              <a:spcBef>
                <a:spcPts val="1200"/>
              </a:spcBef>
            </a:pPr>
            <a:r>
              <a:rPr lang="en-US" sz="2400" b="1" dirty="0">
                <a:solidFill>
                  <a:schemeClr val="bg1"/>
                </a:solidFill>
              </a:rPr>
              <a:t>Host site on GitHub Pages.</a:t>
            </a:r>
          </a:p>
          <a:p>
            <a:pPr algn="ctr">
              <a:spcBef>
                <a:spcPts val="1200"/>
              </a:spcBef>
            </a:pPr>
            <a:r>
              <a:rPr lang="en-US" sz="2400" b="1" dirty="0">
                <a:solidFill>
                  <a:schemeClr val="bg1"/>
                </a:solidFill>
              </a:rPr>
              <a:t>Test runs.</a:t>
            </a:r>
          </a:p>
        </p:txBody>
      </p:sp>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1263</Words>
  <Application>Microsoft Macintosh PowerPoint</Application>
  <PresentationFormat>Widescreen</PresentationFormat>
  <Paragraphs>232</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FangSong</vt:lpstr>
      <vt:lpstr>Adobe Garamond Pro</vt:lpstr>
      <vt:lpstr>Arial</vt:lpstr>
      <vt:lpstr>Calibri</vt:lpstr>
      <vt:lpstr>Calibri Light</vt:lpstr>
      <vt:lpstr>Garamond</vt:lpstr>
      <vt:lpstr>Wingdings</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PowerPoint Presentation</vt:lpstr>
      <vt:lpstr>PowerPoint Presentation</vt:lpstr>
      <vt:lpstr>Technologies</vt:lpstr>
      <vt:lpstr>Technologies</vt:lpstr>
      <vt:lpstr>Technologies</vt:lpstr>
      <vt:lpstr>Technologies</vt:lpstr>
      <vt:lpstr>Technologies</vt:lpstr>
      <vt:lpstr>Technologies</vt:lpstr>
      <vt:lpstr>Technologies</vt:lpstr>
      <vt:lpstr>Technologies</vt:lpstr>
      <vt:lpstr>Technologies</vt:lpstr>
      <vt:lpstr>PowerPoint Presentation</vt:lpstr>
      <vt:lpstr>Plans for Future Development</vt:lpstr>
      <vt:lpstr>Let the quest begin.</vt:lpstr>
      <vt:lpstr>PowerPoint Presentation</vt:lpstr>
      <vt:lpstr>Let the quest begin.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158</cp:revision>
  <cp:lastPrinted>2018-06-10T17:22:01Z</cp:lastPrinted>
  <dcterms:created xsi:type="dcterms:W3CDTF">2018-06-07T21:48:47Z</dcterms:created>
  <dcterms:modified xsi:type="dcterms:W3CDTF">2018-06-13T00:10:24Z</dcterms:modified>
</cp:coreProperties>
</file>